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2" r:id="rId7"/>
    <p:sldId id="263" r:id="rId8"/>
    <p:sldId id="268" r:id="rId9"/>
    <p:sldId id="269" r:id="rId10"/>
    <p:sldId id="271"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8B4D57-7692-5AED-9339-EC5B309E4785}" v="54" dt="2024-10-05T10:51:04.754"/>
    <p1510:client id="{F291900A-4629-2EDB-72D8-0BD39B051023}" v="3053" dt="2024-10-05T13:33:14.8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&#65279;<?xml version="1.0" encoding="utf-8"?><Relationships xmlns="http://schemas.openxmlformats.org/package/2006/relationships"><Relationship Type="http://schemas.openxmlformats.org/officeDocument/2006/relationships/slide" Target="slides/slide7.xml" Id="rId8" /><Relationship Type="http://schemas.openxmlformats.org/officeDocument/2006/relationships/presProps" Target="presProps.xml" Id="rId13" /><Relationship Type="http://schemas.microsoft.com/office/2015/10/relationships/revisionInfo" Target="revisionInfo.xml" Id="rId18" /><Relationship Type="http://schemas.openxmlformats.org/officeDocument/2006/relationships/slide" Target="slides/slide2.xml" Id="rId3" /><Relationship Type="http://schemas.openxmlformats.org/officeDocument/2006/relationships/slide" Target="slides/slide6.xml" Id="rId7" /><Relationship Type="http://schemas.openxmlformats.org/officeDocument/2006/relationships/notesMaster" Target="notesMasters/notesMaster1.xml" Id="rId12" /><Relationship Type="http://schemas.openxmlformats.org/officeDocument/2006/relationships/slide" Target="slides/slide1.xml" Id="rId2" /><Relationship Type="http://schemas.openxmlformats.org/officeDocument/2006/relationships/tableStyles" Target="tableStyles.xml" Id="rId16" /><Relationship Type="http://schemas.openxmlformats.org/officeDocument/2006/relationships/slideMaster" Target="slideMasters/slideMaster1.xml" Id="rId1" /><Relationship Type="http://schemas.openxmlformats.org/officeDocument/2006/relationships/slide" Target="slides/slide5.xml" Id="rId6" /><Relationship Type="http://schemas.openxmlformats.org/officeDocument/2006/relationships/slide" Target="slides/slide10.xml" Id="rId11" /><Relationship Type="http://schemas.openxmlformats.org/officeDocument/2006/relationships/slide" Target="slides/slide4.xml" Id="rId5" /><Relationship Type="http://schemas.openxmlformats.org/officeDocument/2006/relationships/theme" Target="theme/theme1.xml" Id="rId15" /><Relationship Type="http://schemas.openxmlformats.org/officeDocument/2006/relationships/slide" Target="slides/slide9.xml" Id="rId10" /><Relationship Type="http://schemas.openxmlformats.org/officeDocument/2006/relationships/slide" Target="slides/slide3.xml" Id="rId4" /><Relationship Type="http://schemas.openxmlformats.org/officeDocument/2006/relationships/slide" Target="slides/slide8.xml" Id="rId9" /><Relationship Type="http://schemas.openxmlformats.org/officeDocument/2006/relationships/viewProps" Target="viewProps.xml" Id="rId14" /></Relationships>
</file>

<file path=ppt/media/image1.png>
</file>

<file path=ppt/media/image2.pn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f368c5e97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f368c5e9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f368c5e975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f368c5e97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f368c5e975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f368c5e975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f368c5e97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f368c5e97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f368c5e97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f368c5e97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f368c5e975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f368c5e97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f368c5e975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f368c5e975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f368c5e975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f368c5e975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f368c5e975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f368c5e97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18" cy="5143499"/>
          </a:xfrm>
          <a:prstGeom prst="rect">
            <a:avLst/>
          </a:prstGeom>
          <a:noFill/>
          <a:ln>
            <a:noFill/>
          </a:ln>
        </p:spPr>
      </p:pic>
      <p:sp>
        <p:nvSpPr>
          <p:cNvPr id="55" name="Google Shape;55;p13"/>
          <p:cNvSpPr txBox="1"/>
          <p:nvPr/>
        </p:nvSpPr>
        <p:spPr>
          <a:xfrm>
            <a:off x="190562" y="2946369"/>
            <a:ext cx="8760000" cy="200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dirty="0">
                <a:latin typeface="Century Gothic"/>
              </a:rPr>
              <a:t>Team Details</a:t>
            </a:r>
            <a:endParaRPr lang="en-US" sz="1800" b="1">
              <a:latin typeface="Century Gothic"/>
            </a:endParaRPr>
          </a:p>
          <a:p>
            <a:pPr marL="0" lvl="0" indent="0" algn="l" rtl="0">
              <a:spcBef>
                <a:spcPts val="0"/>
              </a:spcBef>
              <a:spcAft>
                <a:spcPts val="0"/>
              </a:spcAft>
              <a:buNone/>
            </a:pPr>
            <a:endParaRPr sz="1800" b="1"/>
          </a:p>
          <a:p>
            <a:pPr marL="342900" indent="-342900">
              <a:buAutoNum type="alphaLcPeriod"/>
            </a:pPr>
            <a:r>
              <a:rPr lang="en-US" sz="1800" b="1" dirty="0">
                <a:latin typeface="Bookman Old Style"/>
              </a:rPr>
              <a:t>Team Name: </a:t>
            </a:r>
          </a:p>
          <a:p>
            <a:r>
              <a:rPr lang="en-US" sz="1800" b="1" dirty="0">
                <a:latin typeface="Bookman Old Style"/>
              </a:rPr>
              <a:t>b. Team Leader:</a:t>
            </a:r>
          </a:p>
          <a:p>
            <a:r>
              <a:rPr lang="en-US" sz="1800" b="1" dirty="0">
                <a:latin typeface="Bookman Old Style"/>
              </a:rPr>
              <a:t>c. Problem Statement:</a:t>
            </a:r>
            <a:r>
              <a:rPr lang="en-US" sz="1800" b="1" dirty="0"/>
              <a:t>  </a:t>
            </a:r>
          </a:p>
        </p:txBody>
      </p:sp>
      <p:sp>
        <p:nvSpPr>
          <p:cNvPr id="2" name="TextBox 1">
            <a:extLst>
              <a:ext uri="{FF2B5EF4-FFF2-40B4-BE49-F238E27FC236}">
                <a16:creationId xmlns:a16="http://schemas.microsoft.com/office/drawing/2014/main" id="{9CFC919F-A43D-4A5E-BFCC-13A5FD4FB337}"/>
              </a:ext>
            </a:extLst>
          </p:cNvPr>
          <p:cNvSpPr txBox="1"/>
          <p:nvPr/>
        </p:nvSpPr>
        <p:spPr>
          <a:xfrm>
            <a:off x="2979367" y="3493894"/>
            <a:ext cx="402978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latin typeface="Rockwell"/>
              </a:rPr>
              <a:t>Nebula_space</a:t>
            </a:r>
            <a:endParaRPr lang="en-US">
              <a:latin typeface="Rockwell"/>
            </a:endParaRPr>
          </a:p>
        </p:txBody>
      </p:sp>
      <p:sp>
        <p:nvSpPr>
          <p:cNvPr id="3" name="TextBox 2">
            <a:extLst>
              <a:ext uri="{FF2B5EF4-FFF2-40B4-BE49-F238E27FC236}">
                <a16:creationId xmlns:a16="http://schemas.microsoft.com/office/drawing/2014/main" id="{992D8003-6A36-E62E-C757-5DDCF46DDC58}"/>
              </a:ext>
            </a:extLst>
          </p:cNvPr>
          <p:cNvSpPr txBox="1"/>
          <p:nvPr/>
        </p:nvSpPr>
        <p:spPr>
          <a:xfrm>
            <a:off x="2976353" y="3799354"/>
            <a:ext cx="398350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Rockwell"/>
              </a:rPr>
              <a:t>Soumya Mishra</a:t>
            </a:r>
          </a:p>
        </p:txBody>
      </p:sp>
      <p:sp>
        <p:nvSpPr>
          <p:cNvPr id="4" name="TextBox 3">
            <a:extLst>
              <a:ext uri="{FF2B5EF4-FFF2-40B4-BE49-F238E27FC236}">
                <a16:creationId xmlns:a16="http://schemas.microsoft.com/office/drawing/2014/main" id="{E110D6A0-EC1A-F8E1-4D3D-597C56A3CA81}"/>
              </a:ext>
            </a:extLst>
          </p:cNvPr>
          <p:cNvSpPr txBox="1"/>
          <p:nvPr/>
        </p:nvSpPr>
        <p:spPr>
          <a:xfrm>
            <a:off x="2976107" y="4107466"/>
            <a:ext cx="597509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Rockwell"/>
              </a:rPr>
              <a:t>Show Us What the May 2024 Geomagnetic Storms Looked Like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28"/>
          <p:cNvPicPr preferRelativeResize="0"/>
          <p:nvPr/>
        </p:nvPicPr>
        <p:blipFill rotWithShape="1">
          <a:blip r:embed="rId3">
            <a:alphaModFix/>
          </a:blip>
          <a:srcRect/>
          <a:stretch/>
        </p:blipFill>
        <p:spPr>
          <a:xfrm>
            <a:off x="0" y="0"/>
            <a:ext cx="9144018"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14"/>
          <p:cNvPicPr preferRelativeResize="0"/>
          <p:nvPr/>
        </p:nvPicPr>
        <p:blipFill rotWithShape="1">
          <a:blip r:embed="rId3">
            <a:alphaModFix/>
          </a:blip>
          <a:srcRect/>
          <a:stretch/>
        </p:blipFill>
        <p:spPr>
          <a:xfrm>
            <a:off x="0" y="-97573"/>
            <a:ext cx="9144018" cy="5143499"/>
          </a:xfrm>
          <a:prstGeom prst="rect">
            <a:avLst/>
          </a:prstGeom>
          <a:noFill/>
          <a:ln>
            <a:noFill/>
          </a:ln>
        </p:spPr>
      </p:pic>
      <p:pic>
        <p:nvPicPr>
          <p:cNvPr id="2" name="Picture 1" descr="A milky way in the sky">
            <a:extLst>
              <a:ext uri="{FF2B5EF4-FFF2-40B4-BE49-F238E27FC236}">
                <a16:creationId xmlns:a16="http://schemas.microsoft.com/office/drawing/2014/main" id="{71FD5066-7896-5F0F-B915-AE223D2583BD}"/>
              </a:ext>
            </a:extLst>
          </p:cNvPr>
          <p:cNvPicPr>
            <a:picLocks noChangeAspect="1"/>
          </p:cNvPicPr>
          <p:nvPr/>
        </p:nvPicPr>
        <p:blipFill>
          <a:blip r:embed="rId4"/>
          <a:stretch>
            <a:fillRect/>
          </a:stretch>
        </p:blipFill>
        <p:spPr>
          <a:xfrm rot="16200000">
            <a:off x="2330745" y="-1630168"/>
            <a:ext cx="4475541" cy="9156544"/>
          </a:xfrm>
          <a:prstGeom prst="rect">
            <a:avLst/>
          </a:prstGeom>
        </p:spPr>
      </p:pic>
      <p:sp>
        <p:nvSpPr>
          <p:cNvPr id="3" name="TextBox 2">
            <a:extLst>
              <a:ext uri="{FF2B5EF4-FFF2-40B4-BE49-F238E27FC236}">
                <a16:creationId xmlns:a16="http://schemas.microsoft.com/office/drawing/2014/main" id="{7D416CF2-3382-168C-93E5-D9091931439F}"/>
              </a:ext>
            </a:extLst>
          </p:cNvPr>
          <p:cNvSpPr txBox="1"/>
          <p:nvPr/>
        </p:nvSpPr>
        <p:spPr>
          <a:xfrm>
            <a:off x="1759" y="823515"/>
            <a:ext cx="9136952" cy="43550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bg1"/>
                </a:solidFill>
              </a:rPr>
              <a:t>Project Idea:</a:t>
            </a:r>
            <a:r>
              <a:rPr lang="en-US" dirty="0">
                <a:solidFill>
                  <a:schemeClr val="bg1"/>
                </a:solidFill>
              </a:rPr>
              <a:t> </a:t>
            </a:r>
            <a:r>
              <a:rPr lang="en-US" sz="1100" dirty="0">
                <a:solidFill>
                  <a:schemeClr val="bg1"/>
                </a:solidFill>
                <a:latin typeface="Century Gothic"/>
              </a:rPr>
              <a:t>Exploring Solar Storms and the Events of May 2024</a:t>
            </a:r>
          </a:p>
          <a:p>
            <a:endParaRPr lang="en-US" sz="1100" dirty="0">
              <a:solidFill>
                <a:schemeClr val="bg1"/>
              </a:solidFill>
              <a:latin typeface="Constantia"/>
            </a:endParaRPr>
          </a:p>
          <a:p>
            <a:r>
              <a:rPr lang="en-US" sz="1100" dirty="0">
                <a:solidFill>
                  <a:schemeClr val="bg1"/>
                </a:solidFill>
                <a:latin typeface="Constantia"/>
              </a:rPr>
              <a:t>The goal of this project is to shed light on solar storms—what they are, how they happen, and the effects they can have on us. These powerful bursts of energy from the Sun can create stunning auroras, but they can also disrupt our technology.</a:t>
            </a:r>
          </a:p>
          <a:p>
            <a:endParaRPr lang="en-US" sz="1100" dirty="0">
              <a:solidFill>
                <a:schemeClr val="bg1"/>
              </a:solidFill>
              <a:latin typeface="Constantia"/>
            </a:endParaRPr>
          </a:p>
          <a:p>
            <a:endParaRPr lang="en-US" sz="1100" dirty="0">
              <a:solidFill>
                <a:schemeClr val="bg1"/>
              </a:solidFill>
              <a:latin typeface="Constantia"/>
            </a:endParaRPr>
          </a:p>
          <a:p>
            <a:r>
              <a:rPr lang="en-US" b="1" dirty="0">
                <a:solidFill>
                  <a:schemeClr val="bg1"/>
                </a:solidFill>
              </a:rPr>
              <a:t>Breakdown of the Project :</a:t>
            </a:r>
          </a:p>
          <a:p>
            <a:endParaRPr lang="en-US" b="1" dirty="0">
              <a:solidFill>
                <a:schemeClr val="bg1"/>
              </a:solidFill>
            </a:endParaRPr>
          </a:p>
          <a:p>
            <a:pPr marL="285750" indent="-285750">
              <a:buChar char="•"/>
            </a:pPr>
            <a:r>
              <a:rPr lang="en-US" b="1" dirty="0">
                <a:solidFill>
                  <a:schemeClr val="bg1"/>
                </a:solidFill>
                <a:latin typeface="Calibri"/>
              </a:rPr>
              <a:t>Understanding Solar Storms</a:t>
            </a:r>
            <a:r>
              <a:rPr lang="en-US" dirty="0">
                <a:solidFill>
                  <a:schemeClr val="bg1"/>
                </a:solidFill>
                <a:latin typeface="Calibri"/>
              </a:rPr>
              <a:t>: </a:t>
            </a:r>
          </a:p>
          <a:p>
            <a:pPr marL="285750" indent="-285750">
              <a:buChar char="•"/>
            </a:pPr>
            <a:r>
              <a:rPr lang="en-US" sz="1200" dirty="0">
                <a:solidFill>
                  <a:schemeClr val="bg1"/>
                </a:solidFill>
                <a:latin typeface="Constantia"/>
              </a:rPr>
              <a:t>We’ll cover the basics of solar storms, including solar flares and coronal mass ejections (CMEs), and explain how they form.</a:t>
            </a:r>
          </a:p>
          <a:p>
            <a:pPr marL="285750" indent="-285750">
              <a:buChar char="•"/>
            </a:pPr>
            <a:endParaRPr lang="en-US" sz="1200" dirty="0">
              <a:solidFill>
                <a:schemeClr val="bg1"/>
              </a:solidFill>
              <a:latin typeface="Constantia"/>
            </a:endParaRPr>
          </a:p>
          <a:p>
            <a:pPr marL="285750" indent="-285750">
              <a:buFont typeface="Arial"/>
              <a:buChar char="•"/>
            </a:pPr>
            <a:r>
              <a:rPr lang="en-US" b="1" dirty="0">
                <a:solidFill>
                  <a:schemeClr val="bg1"/>
                </a:solidFill>
                <a:latin typeface="Calibri"/>
              </a:rPr>
              <a:t>Positive and Negative Effects: </a:t>
            </a:r>
            <a:endParaRPr lang="en-US" sz="1200" b="1">
              <a:solidFill>
                <a:schemeClr val="bg1"/>
              </a:solidFill>
              <a:latin typeface="Constantia"/>
            </a:endParaRPr>
          </a:p>
          <a:p>
            <a:pPr marL="285750" indent="-285750">
              <a:buFont typeface="Arial"/>
              <a:buChar char="•"/>
            </a:pPr>
            <a:r>
              <a:rPr lang="en-US" sz="1200" dirty="0">
                <a:solidFill>
                  <a:schemeClr val="bg1"/>
                </a:solidFill>
                <a:latin typeface="Constantia"/>
              </a:rPr>
              <a:t>We’ll highlight the breathtaking beauty of auroras and also address the challenges these storms pose, like potential disruptions to satellites, power grids, and GPS systems.</a:t>
            </a:r>
            <a:endParaRPr lang="en-US" sz="1200" b="1">
              <a:solidFill>
                <a:schemeClr val="bg1"/>
              </a:solidFill>
              <a:latin typeface="Constantia"/>
            </a:endParaRPr>
          </a:p>
          <a:p>
            <a:pPr marL="285750" indent="-285750">
              <a:buChar char="•"/>
            </a:pPr>
            <a:endParaRPr lang="en-US" sz="1200" dirty="0">
              <a:solidFill>
                <a:schemeClr val="bg1"/>
              </a:solidFill>
              <a:latin typeface="Constantia"/>
            </a:endParaRPr>
          </a:p>
          <a:p>
            <a:pPr marL="285750" indent="-285750">
              <a:buFont typeface="Arial"/>
              <a:buChar char="•"/>
            </a:pPr>
            <a:r>
              <a:rPr lang="en-US" b="1" dirty="0">
                <a:solidFill>
                  <a:schemeClr val="bg1"/>
                </a:solidFill>
                <a:latin typeface="Calibri"/>
              </a:rPr>
              <a:t>What Happened in May 2024?: </a:t>
            </a:r>
          </a:p>
          <a:p>
            <a:pPr marL="285750" indent="-285750">
              <a:buFont typeface="Arial"/>
              <a:buChar char="•"/>
            </a:pPr>
            <a:r>
              <a:rPr lang="en-US" sz="1200" dirty="0">
                <a:solidFill>
                  <a:schemeClr val="bg1"/>
                </a:solidFill>
                <a:latin typeface="Constantia"/>
              </a:rPr>
              <a:t>We’ll dive into the specific solar events that occurred in May 2024, using engaging visuals to show the timeline of flares and their impact on Earth.</a:t>
            </a:r>
            <a:endParaRPr lang="en-US" sz="1200" b="1">
              <a:solidFill>
                <a:schemeClr val="bg1"/>
              </a:solidFill>
              <a:latin typeface="Constantia"/>
            </a:endParaRPr>
          </a:p>
          <a:p>
            <a:pPr marL="285750" indent="-285750">
              <a:buChar char="•"/>
            </a:pPr>
            <a:endParaRPr lang="en-US" sz="1200" dirty="0">
              <a:solidFill>
                <a:schemeClr val="bg1"/>
              </a:solidFill>
              <a:latin typeface="Constantia"/>
            </a:endParaRPr>
          </a:p>
          <a:p>
            <a:pPr marL="285750" indent="-285750">
              <a:buFont typeface="Arial"/>
              <a:buChar char="•"/>
            </a:pPr>
            <a:r>
              <a:rPr lang="en-US" b="1" dirty="0">
                <a:solidFill>
                  <a:schemeClr val="bg1"/>
                </a:solidFill>
                <a:latin typeface="Calibri"/>
              </a:rPr>
              <a:t>Importance of the knowledge:</a:t>
            </a:r>
          </a:p>
          <a:p>
            <a:pPr marL="285750" indent="-285750">
              <a:buFont typeface="Arial"/>
              <a:buChar char="•"/>
            </a:pPr>
            <a:r>
              <a:rPr lang="en-US" sz="1200" dirty="0">
                <a:solidFill>
                  <a:schemeClr val="bg1"/>
                </a:solidFill>
                <a:latin typeface="Constantia"/>
              </a:rPr>
              <a:t>We’ll emphasize the importance of understanding these events, encouraging people to think about how solar storms can affect our everyday lives and technology.</a:t>
            </a:r>
            <a:endParaRPr lang="en-US" sz="1200" b="1">
              <a:solidFill>
                <a:schemeClr val="bg1"/>
              </a:solidFill>
              <a:latin typeface="Constanti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5"/>
          <p:cNvPicPr preferRelativeResize="0"/>
          <p:nvPr/>
        </p:nvPicPr>
        <p:blipFill rotWithShape="1">
          <a:blip r:embed="rId3">
            <a:alphaModFix/>
          </a:blip>
          <a:srcRect/>
          <a:stretch/>
        </p:blipFill>
        <p:spPr>
          <a:xfrm>
            <a:off x="0" y="-98534"/>
            <a:ext cx="9144018" cy="5242033"/>
          </a:xfrm>
          <a:prstGeom prst="rect">
            <a:avLst/>
          </a:prstGeom>
          <a:noFill/>
          <a:ln>
            <a:noFill/>
          </a:ln>
        </p:spPr>
      </p:pic>
      <p:pic>
        <p:nvPicPr>
          <p:cNvPr id="2" name="Picture 1" descr="A milky way in the sky&#10;&#10;Description automatically generated">
            <a:extLst>
              <a:ext uri="{FF2B5EF4-FFF2-40B4-BE49-F238E27FC236}">
                <a16:creationId xmlns:a16="http://schemas.microsoft.com/office/drawing/2014/main" id="{7A6C52DD-7036-D377-80B4-C5D733618F62}"/>
              </a:ext>
            </a:extLst>
          </p:cNvPr>
          <p:cNvPicPr>
            <a:picLocks noChangeAspect="1"/>
          </p:cNvPicPr>
          <p:nvPr/>
        </p:nvPicPr>
        <p:blipFill>
          <a:blip r:embed="rId4"/>
          <a:stretch>
            <a:fillRect/>
          </a:stretch>
        </p:blipFill>
        <p:spPr>
          <a:xfrm rot="16200000">
            <a:off x="2384510" y="-1683330"/>
            <a:ext cx="4388118" cy="9155822"/>
          </a:xfrm>
          <a:prstGeom prst="rect">
            <a:avLst/>
          </a:prstGeom>
        </p:spPr>
      </p:pic>
      <p:sp>
        <p:nvSpPr>
          <p:cNvPr id="67" name="Google Shape;67;p15"/>
          <p:cNvSpPr txBox="1"/>
          <p:nvPr/>
        </p:nvSpPr>
        <p:spPr>
          <a:xfrm>
            <a:off x="1826" y="548495"/>
            <a:ext cx="9145247" cy="501000"/>
          </a:xfrm>
          <a:prstGeom prst="rect">
            <a:avLst/>
          </a:prstGeom>
          <a:noFill/>
          <a:ln>
            <a:noFill/>
          </a:ln>
        </p:spPr>
        <p:txBody>
          <a:bodyPr spcFirstLastPara="1" wrap="square" lIns="91425" tIns="91425" rIns="91425" bIns="91425" anchor="t" anchorCtr="0">
            <a:noAutofit/>
          </a:bodyPr>
          <a:lstStyle/>
          <a:p>
            <a:pPr>
              <a:lnSpc>
                <a:spcPct val="115000"/>
              </a:lnSpc>
            </a:pPr>
            <a:r>
              <a:rPr lang="en-GB" sz="1600" dirty="0">
                <a:solidFill>
                  <a:srgbClr val="FFFFFF"/>
                </a:solidFill>
                <a:latin typeface="Century Gothic"/>
              </a:rPr>
              <a:t>Opportunities :</a:t>
            </a:r>
          </a:p>
          <a:p>
            <a:pPr>
              <a:lnSpc>
                <a:spcPct val="114999"/>
              </a:lnSpc>
            </a:pPr>
            <a:r>
              <a:rPr lang="en-GB" sz="1200" dirty="0">
                <a:solidFill>
                  <a:srgbClr val="FFFFFF"/>
                </a:solidFill>
                <a:latin typeface="Constantia"/>
              </a:rPr>
              <a:t>This project offers valuable opportunities for normal people by enhancing their understanding of solar storms and their effects, thereby improving scientific literacy. It fosters critical thinking and practical skills in data interpretation while promoting community discussions that build connections and collaboration. Additionally, it can inspire interest in science and technology careers, leading to mentorship opportunities with educators and professionals.</a:t>
            </a:r>
          </a:p>
          <a:p>
            <a:pPr>
              <a:lnSpc>
                <a:spcPct val="114999"/>
              </a:lnSpc>
            </a:pPr>
            <a:endParaRPr lang="en-GB" sz="1200" dirty="0">
              <a:solidFill>
                <a:srgbClr val="FFFFFF"/>
              </a:solidFill>
              <a:latin typeface="Constantia"/>
            </a:endParaRPr>
          </a:p>
          <a:p>
            <a:pPr marL="285750" indent="-285750" algn="l">
              <a:lnSpc>
                <a:spcPct val="114999"/>
              </a:lnSpc>
              <a:spcBef>
                <a:spcPts val="0"/>
              </a:spcBef>
              <a:spcAft>
                <a:spcPts val="0"/>
              </a:spcAft>
              <a:buFont typeface="Courier New"/>
              <a:buChar char="o"/>
            </a:pPr>
            <a:r>
              <a:rPr lang="en-GB" dirty="0">
                <a:solidFill>
                  <a:srgbClr val="FFFFFF"/>
                </a:solidFill>
                <a:latin typeface="Century Gothic"/>
              </a:rPr>
              <a:t>How different is it from any of the other existing ideas?</a:t>
            </a:r>
          </a:p>
          <a:p>
            <a:pPr marL="285750" indent="-285750">
              <a:lnSpc>
                <a:spcPct val="114999"/>
              </a:lnSpc>
              <a:buFont typeface="Courier New"/>
              <a:buChar char="o"/>
            </a:pPr>
            <a:r>
              <a:rPr lang="en-GB" sz="1200" dirty="0">
                <a:solidFill>
                  <a:srgbClr val="FFFFFF"/>
                </a:solidFill>
                <a:latin typeface="Constantia"/>
              </a:rPr>
              <a:t>The proposed project will describe the occurrence of the solar storms, impact as well as the phenomena of May 2024 Solar Storm in ions or rays point of view rather than a human being merely describing the event. It will also tell that how the solar storm is affecting earth today also. As according to NASA the storms will be hitting on 5th and 6th October.</a:t>
            </a:r>
          </a:p>
          <a:p>
            <a:pPr marL="285750" indent="-285750">
              <a:lnSpc>
                <a:spcPct val="114999"/>
              </a:lnSpc>
              <a:buFont typeface="Courier New"/>
              <a:buChar char="o"/>
            </a:pPr>
            <a:endParaRPr lang="en-GB" sz="1200" dirty="0">
              <a:solidFill>
                <a:srgbClr val="FFFFFF"/>
              </a:solidFill>
              <a:latin typeface="Constantia"/>
            </a:endParaRPr>
          </a:p>
          <a:p>
            <a:pPr marL="285750" indent="-285750" algn="l">
              <a:lnSpc>
                <a:spcPct val="114999"/>
              </a:lnSpc>
              <a:spcBef>
                <a:spcPts val="0"/>
              </a:spcBef>
              <a:spcAft>
                <a:spcPts val="0"/>
              </a:spcAft>
              <a:buClr>
                <a:srgbClr val="000000"/>
              </a:buClr>
              <a:buFont typeface="Courier New"/>
              <a:buChar char="o"/>
            </a:pPr>
            <a:r>
              <a:rPr lang="en-GB" dirty="0">
                <a:solidFill>
                  <a:srgbClr val="FFFFFF"/>
                </a:solidFill>
                <a:latin typeface="Century Gothic"/>
              </a:rPr>
              <a:t>How will it be able to solve the problem?</a:t>
            </a:r>
            <a:endParaRPr>
              <a:solidFill>
                <a:srgbClr val="FFFFFF"/>
              </a:solidFill>
              <a:latin typeface="Century Gothic"/>
            </a:endParaRPr>
          </a:p>
          <a:p>
            <a:pPr marL="285750" indent="-285750">
              <a:lnSpc>
                <a:spcPct val="114999"/>
              </a:lnSpc>
              <a:buFont typeface="Courier New"/>
              <a:buChar char="o"/>
            </a:pPr>
            <a:r>
              <a:rPr lang="en-GB" sz="1200" dirty="0">
                <a:solidFill>
                  <a:srgbClr val="FFFFFF"/>
                </a:solidFill>
                <a:latin typeface="Constantia"/>
              </a:rPr>
              <a:t>This project will address the challenge of understanding solar storms by providing a comprehensive and engaging educational experience. By breaking down complex concepts into accessible information. Visual aids, such as images, data visualizations, will help illustrate key points, making the information more relatable and easier to grasp. The project will create a personal relevance that enhances understanding, and promotes understanding among people about the phenomena that they are </a:t>
            </a:r>
            <a:r>
              <a:rPr lang="en-GB" sz="1200" dirty="0" err="1">
                <a:solidFill>
                  <a:srgbClr val="FFFFFF"/>
                </a:solidFill>
                <a:latin typeface="Constantia"/>
              </a:rPr>
              <a:t>expriencing</a:t>
            </a:r>
            <a:r>
              <a:rPr lang="en-GB" sz="1200" dirty="0">
                <a:solidFill>
                  <a:srgbClr val="FFFFFF"/>
                </a:solidFill>
                <a:latin typeface="Constantia"/>
              </a:rPr>
              <a:t> every now and then but doesn't know about it.</a:t>
            </a:r>
          </a:p>
          <a:p>
            <a:pPr marL="285750" indent="-285750">
              <a:lnSpc>
                <a:spcPct val="114999"/>
              </a:lnSpc>
              <a:buFont typeface="Courier New"/>
              <a:buChar char="o"/>
            </a:pPr>
            <a:endParaRPr lang="en-GB" sz="1200" dirty="0">
              <a:solidFill>
                <a:srgbClr val="FFFFFF"/>
              </a:solidFill>
              <a:latin typeface="Constantia"/>
            </a:endParaRPr>
          </a:p>
          <a:p>
            <a:pPr marL="285750" indent="-285750">
              <a:lnSpc>
                <a:spcPct val="114999"/>
              </a:lnSpc>
              <a:buFont typeface="Courier New"/>
              <a:buChar char="o"/>
            </a:pPr>
            <a:r>
              <a:rPr lang="en-GB" dirty="0">
                <a:solidFill>
                  <a:srgbClr val="FFFFFF"/>
                </a:solidFill>
                <a:latin typeface="Century Gothic"/>
              </a:rPr>
              <a:t>USP of the proposed solution : </a:t>
            </a:r>
            <a:r>
              <a:rPr lang="en-GB" sz="1200" dirty="0">
                <a:solidFill>
                  <a:srgbClr val="FFFFFF"/>
                </a:solidFill>
                <a:latin typeface="Constantia"/>
              </a:rPr>
              <a:t>This project empowers individuals to not only understand these cosmic events but also appreciate their real-world significance.</a:t>
            </a:r>
            <a:endParaRPr sz="1200">
              <a:solidFill>
                <a:srgbClr val="FFFFFF"/>
              </a:solidFill>
              <a:latin typeface="Constantia"/>
            </a:endParaRPr>
          </a:p>
          <a:p>
            <a:pPr marL="0" lvl="0" indent="0" algn="l" rtl="0">
              <a:spcBef>
                <a:spcPts val="0"/>
              </a:spcBef>
              <a:spcAft>
                <a:spcPts val="0"/>
              </a:spcAft>
              <a:buNone/>
            </a:pPr>
            <a:endParaRPr sz="1800" b="1">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6"/>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2" name="Picture 1" descr="A milky way in the sky&#10;&#10;Description automatically generated">
            <a:extLst>
              <a:ext uri="{FF2B5EF4-FFF2-40B4-BE49-F238E27FC236}">
                <a16:creationId xmlns:a16="http://schemas.microsoft.com/office/drawing/2014/main" id="{8DEA3D8F-A04E-4C35-B332-57727E700B9A}"/>
              </a:ext>
            </a:extLst>
          </p:cNvPr>
          <p:cNvPicPr>
            <a:picLocks noChangeAspect="1"/>
          </p:cNvPicPr>
          <p:nvPr/>
        </p:nvPicPr>
        <p:blipFill>
          <a:blip r:embed="rId4"/>
          <a:stretch>
            <a:fillRect/>
          </a:stretch>
        </p:blipFill>
        <p:spPr>
          <a:xfrm rot="-5400000">
            <a:off x="2387967" y="-1648324"/>
            <a:ext cx="4368066" cy="9162046"/>
          </a:xfrm>
          <a:prstGeom prst="rect">
            <a:avLst/>
          </a:prstGeom>
        </p:spPr>
      </p:pic>
      <p:sp>
        <p:nvSpPr>
          <p:cNvPr id="3" name="TextBox 2">
            <a:extLst>
              <a:ext uri="{FF2B5EF4-FFF2-40B4-BE49-F238E27FC236}">
                <a16:creationId xmlns:a16="http://schemas.microsoft.com/office/drawing/2014/main" id="{F1E9C735-9823-4F70-4F1D-0EE34FCE49F7}"/>
              </a:ext>
            </a:extLst>
          </p:cNvPr>
          <p:cNvSpPr txBox="1"/>
          <p:nvPr/>
        </p:nvSpPr>
        <p:spPr>
          <a:xfrm>
            <a:off x="45126" y="915680"/>
            <a:ext cx="9100752"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solidFill>
                  <a:schemeClr val="bg1"/>
                </a:solidFill>
                <a:latin typeface="Century Gothic"/>
              </a:rPr>
              <a:t>Features Offered</a:t>
            </a:r>
          </a:p>
        </p:txBody>
      </p:sp>
      <p:sp>
        <p:nvSpPr>
          <p:cNvPr id="5" name="TextBox 4">
            <a:extLst>
              <a:ext uri="{FF2B5EF4-FFF2-40B4-BE49-F238E27FC236}">
                <a16:creationId xmlns:a16="http://schemas.microsoft.com/office/drawing/2014/main" id="{F317C40E-7BA1-A89D-92CF-38EE9903E400}"/>
              </a:ext>
            </a:extLst>
          </p:cNvPr>
          <p:cNvSpPr txBox="1"/>
          <p:nvPr/>
        </p:nvSpPr>
        <p:spPr>
          <a:xfrm>
            <a:off x="-7505" y="1359430"/>
            <a:ext cx="9160886" cy="376309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US" b="1" dirty="0">
                <a:solidFill>
                  <a:schemeClr val="bg1"/>
                </a:solidFill>
                <a:latin typeface="Century Gothic"/>
              </a:rPr>
              <a:t>1.Accessible Learning Materials</a:t>
            </a:r>
            <a:r>
              <a:rPr lang="en-US" dirty="0">
                <a:solidFill>
                  <a:schemeClr val="bg1"/>
                </a:solidFill>
                <a:latin typeface="Century Gothic"/>
              </a:rPr>
              <a:t>:</a:t>
            </a:r>
            <a:r>
              <a:rPr lang="en-US" dirty="0">
                <a:solidFill>
                  <a:schemeClr val="bg1"/>
                </a:solidFill>
              </a:rPr>
              <a:t> </a:t>
            </a:r>
            <a:r>
              <a:rPr lang="en-US" sz="1200" dirty="0">
                <a:solidFill>
                  <a:schemeClr val="bg1"/>
                </a:solidFill>
                <a:latin typeface="Constantia"/>
              </a:rPr>
              <a:t>Simplified explanations and engaging content ensure that participants of all backgrounds can understand and grasp complex solar storm phenomena.</a:t>
            </a:r>
            <a:endParaRPr lang="en-US" sz="1200">
              <a:solidFill>
                <a:schemeClr val="bg1"/>
              </a:solidFill>
              <a:latin typeface="Constantia"/>
            </a:endParaRPr>
          </a:p>
          <a:p>
            <a:pPr marL="285750" indent="-285750">
              <a:buAutoNum type="arabicPeriod"/>
            </a:pPr>
            <a:endParaRPr lang="en-US" sz="1200" dirty="0">
              <a:solidFill>
                <a:schemeClr val="bg1"/>
              </a:solidFill>
              <a:latin typeface="Constantia"/>
            </a:endParaRPr>
          </a:p>
          <a:p>
            <a:pPr marL="342900" indent="-342900">
              <a:buFont typeface="Arial"/>
              <a:buAutoNum type="arabicPeriod"/>
            </a:pPr>
            <a:r>
              <a:rPr lang="en-US" b="1">
                <a:solidFill>
                  <a:schemeClr val="bg1"/>
                </a:solidFill>
              </a:rPr>
              <a:t>2. </a:t>
            </a:r>
            <a:r>
              <a:rPr lang="en-US" b="1">
                <a:solidFill>
                  <a:schemeClr val="bg1"/>
                </a:solidFill>
                <a:latin typeface="Century Gothic"/>
              </a:rPr>
              <a:t>Literacy Enhancement</a:t>
            </a:r>
            <a:r>
              <a:rPr lang="en-US" b="1" dirty="0">
                <a:solidFill>
                  <a:schemeClr val="bg1"/>
                </a:solidFill>
                <a:latin typeface="Century Gothic"/>
              </a:rPr>
              <a:t>:</a:t>
            </a:r>
            <a:r>
              <a:rPr lang="en-US" dirty="0">
                <a:solidFill>
                  <a:schemeClr val="bg1"/>
                </a:solidFill>
              </a:rPr>
              <a:t> </a:t>
            </a:r>
            <a:r>
              <a:rPr lang="en-US" sz="1200" dirty="0">
                <a:solidFill>
                  <a:schemeClr val="bg1"/>
                </a:solidFill>
                <a:latin typeface="Constantia"/>
              </a:rPr>
              <a:t>The project promotes scientific literacy by providing foundational knowledge about solar storms and their impacts, making participants more informed citizens.</a:t>
            </a:r>
          </a:p>
          <a:p>
            <a:pPr marL="285750" indent="-285750">
              <a:buAutoNum type="arabicPeriod"/>
            </a:pPr>
            <a:endParaRPr lang="en-US" dirty="0">
              <a:solidFill>
                <a:schemeClr val="bg1"/>
              </a:solidFill>
            </a:endParaRPr>
          </a:p>
          <a:p>
            <a:pPr marL="342900" indent="-342900">
              <a:buFont typeface="Arial"/>
              <a:buAutoNum type="arabicPeriod"/>
            </a:pPr>
            <a:r>
              <a:rPr lang="en-US" b="1" dirty="0">
                <a:solidFill>
                  <a:schemeClr val="bg1"/>
                </a:solidFill>
              </a:rPr>
              <a:t>3. </a:t>
            </a:r>
            <a:r>
              <a:rPr lang="en-US" b="1" dirty="0">
                <a:solidFill>
                  <a:schemeClr val="bg1"/>
                </a:solidFill>
                <a:latin typeface="Century Gothic"/>
              </a:rPr>
              <a:t>Visual Aids:</a:t>
            </a:r>
            <a:r>
              <a:rPr lang="en-US" dirty="0">
                <a:solidFill>
                  <a:schemeClr val="bg1"/>
                </a:solidFill>
              </a:rPr>
              <a:t> U</a:t>
            </a:r>
            <a:r>
              <a:rPr lang="en-US" sz="1200" dirty="0">
                <a:solidFill>
                  <a:schemeClr val="bg1"/>
                </a:solidFill>
                <a:latin typeface="Constantia"/>
              </a:rPr>
              <a:t>se of graphs, images and infographics makes complex data visually appealing and easier to comprehend, facilitating better understanding.</a:t>
            </a:r>
          </a:p>
          <a:p>
            <a:pPr marL="285750" indent="-285750">
              <a:buAutoNum type="arabicPeriod"/>
            </a:pPr>
            <a:endParaRPr lang="en-US" dirty="0">
              <a:solidFill>
                <a:schemeClr val="bg1"/>
              </a:solidFill>
            </a:endParaRPr>
          </a:p>
          <a:p>
            <a:pPr marL="342900" indent="-342900">
              <a:buFont typeface="Arial"/>
              <a:buAutoNum type="arabicPeriod"/>
            </a:pPr>
            <a:r>
              <a:rPr lang="en-US" b="1">
                <a:solidFill>
                  <a:schemeClr val="bg1"/>
                </a:solidFill>
              </a:rPr>
              <a:t>4. </a:t>
            </a:r>
            <a:r>
              <a:rPr lang="en-US" b="1">
                <a:solidFill>
                  <a:schemeClr val="bg1"/>
                </a:solidFill>
                <a:latin typeface="Century Gothic"/>
              </a:rPr>
              <a:t>Community Discussions</a:t>
            </a:r>
            <a:r>
              <a:rPr lang="en-US" b="1" dirty="0">
                <a:solidFill>
                  <a:schemeClr val="bg1"/>
                </a:solidFill>
                <a:latin typeface="Century Gothic"/>
              </a:rPr>
              <a:t>:</a:t>
            </a:r>
            <a:r>
              <a:rPr lang="en-US" dirty="0">
                <a:solidFill>
                  <a:schemeClr val="bg1"/>
                </a:solidFill>
              </a:rPr>
              <a:t> </a:t>
            </a:r>
            <a:r>
              <a:rPr lang="en-US" sz="1200" dirty="0">
                <a:solidFill>
                  <a:schemeClr val="bg1"/>
                </a:solidFill>
                <a:latin typeface="Constantia"/>
              </a:rPr>
              <a:t>Encourages open dialogue among individuals, fostering a collaborative learning environment where diverse perspectives enrich the conversation and different knowledge will be gained.</a:t>
            </a:r>
          </a:p>
          <a:p>
            <a:pPr marL="285750" indent="-285750">
              <a:buAutoNum type="arabicPeriod"/>
            </a:pPr>
            <a:endParaRPr lang="en-US" dirty="0">
              <a:solidFill>
                <a:schemeClr val="bg1"/>
              </a:solidFill>
            </a:endParaRPr>
          </a:p>
          <a:p>
            <a:pPr marL="342900" indent="-342900">
              <a:buFont typeface="Arial"/>
              <a:buAutoNum type="arabicPeriod"/>
            </a:pPr>
            <a:r>
              <a:rPr lang="en-US" b="1" dirty="0">
                <a:solidFill>
                  <a:schemeClr val="bg1"/>
                </a:solidFill>
              </a:rPr>
              <a:t>5. </a:t>
            </a:r>
            <a:r>
              <a:rPr lang="en-US" b="1" dirty="0">
                <a:solidFill>
                  <a:schemeClr val="bg1"/>
                </a:solidFill>
                <a:latin typeface="Century Gothic"/>
              </a:rPr>
              <a:t>Tailored Content for Diverse Audiences:</a:t>
            </a:r>
            <a:r>
              <a:rPr lang="en-US" dirty="0">
                <a:solidFill>
                  <a:schemeClr val="bg1"/>
                </a:solidFill>
              </a:rPr>
              <a:t> T</a:t>
            </a:r>
            <a:r>
              <a:rPr lang="en-US" sz="1200" dirty="0">
                <a:solidFill>
                  <a:schemeClr val="bg1"/>
                </a:solidFill>
                <a:latin typeface="Constantia"/>
              </a:rPr>
              <a:t>he program addresses the varying levels of knowledge among participants, ensuring that everyone—from students to adults—can engage meaningfully with the material.</a:t>
            </a:r>
          </a:p>
          <a:p>
            <a:pPr marL="285750" indent="-285750">
              <a:buAutoNum type="arabicPeriod"/>
            </a:pPr>
            <a:endParaRPr lang="en-US" dirty="0">
              <a:solidFill>
                <a:schemeClr val="bg1"/>
              </a:solidFill>
            </a:endParaRPr>
          </a:p>
          <a:p>
            <a:pPr marL="342900" indent="-342900">
              <a:buFont typeface="Arial"/>
              <a:buAutoNum type="arabicPeriod"/>
            </a:pPr>
            <a:r>
              <a:rPr lang="en-US" b="1">
                <a:solidFill>
                  <a:schemeClr val="bg1"/>
                </a:solidFill>
              </a:rPr>
              <a:t>6. </a:t>
            </a:r>
            <a:r>
              <a:rPr lang="en-US" b="1">
                <a:solidFill>
                  <a:schemeClr val="bg1"/>
                </a:solidFill>
                <a:latin typeface="Century Gothic"/>
              </a:rPr>
              <a:t>Real-World Implications: </a:t>
            </a:r>
            <a:r>
              <a:rPr lang="en-US">
                <a:solidFill>
                  <a:schemeClr val="bg1"/>
                </a:solidFill>
              </a:rPr>
              <a:t>F</a:t>
            </a:r>
            <a:r>
              <a:rPr lang="en-US" sz="1200">
                <a:solidFill>
                  <a:schemeClr val="bg1"/>
                </a:solidFill>
                <a:latin typeface="Constantia"/>
              </a:rPr>
              <a:t>ocus on how solar storms affect technology, environment, and daily life, making the topic relevant to different people and their experiences.</a:t>
            </a:r>
          </a:p>
          <a:p>
            <a:pPr algn="l"/>
            <a:endParaRPr lang="en-US"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78" name="Google Shape;78;p17"/>
          <p:cNvPicPr preferRelativeResize="0"/>
          <p:nvPr/>
        </p:nvPicPr>
        <p:blipFill rotWithShape="1">
          <a:blip r:embed="rId3">
            <a:alphaModFix/>
          </a:blip>
          <a:srcRect/>
          <a:stretch/>
        </p:blipFill>
        <p:spPr>
          <a:xfrm>
            <a:off x="0" y="-52638"/>
            <a:ext cx="9144018" cy="5143499"/>
          </a:xfrm>
          <a:prstGeom prst="rect">
            <a:avLst/>
          </a:prstGeom>
          <a:noFill/>
          <a:ln>
            <a:noFill/>
          </a:ln>
        </p:spPr>
      </p:pic>
      <p:pic>
        <p:nvPicPr>
          <p:cNvPr id="2" name="Picture 1" descr="A milky way in the sky&#10;&#10;Description automatically generated">
            <a:extLst>
              <a:ext uri="{FF2B5EF4-FFF2-40B4-BE49-F238E27FC236}">
                <a16:creationId xmlns:a16="http://schemas.microsoft.com/office/drawing/2014/main" id="{E85CD939-DCD2-34A0-DA53-B2E7A14A819B}"/>
              </a:ext>
            </a:extLst>
          </p:cNvPr>
          <p:cNvPicPr>
            <a:picLocks noChangeAspect="1"/>
          </p:cNvPicPr>
          <p:nvPr/>
        </p:nvPicPr>
        <p:blipFill>
          <a:blip r:embed="rId4"/>
          <a:stretch>
            <a:fillRect/>
          </a:stretch>
        </p:blipFill>
        <p:spPr>
          <a:xfrm rot="16200000">
            <a:off x="2350004" y="-1645757"/>
            <a:ext cx="4444177" cy="9133251"/>
          </a:xfrm>
          <a:prstGeom prst="rect">
            <a:avLst/>
          </a:prstGeom>
        </p:spPr>
      </p:pic>
      <p:sp>
        <p:nvSpPr>
          <p:cNvPr id="3" name="Rectangle 2">
            <a:extLst>
              <a:ext uri="{FF2B5EF4-FFF2-40B4-BE49-F238E27FC236}">
                <a16:creationId xmlns:a16="http://schemas.microsoft.com/office/drawing/2014/main" id="{406234CF-131E-EBB1-627F-97DE1B7840EF}"/>
              </a:ext>
            </a:extLst>
          </p:cNvPr>
          <p:cNvSpPr/>
          <p:nvPr/>
        </p:nvSpPr>
        <p:spPr>
          <a:xfrm>
            <a:off x="300867" y="1438444"/>
            <a:ext cx="1983738" cy="8273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Rockwell"/>
                <a:cs typeface="Arial"/>
              </a:rPr>
              <a:t>Input Data</a:t>
            </a:r>
          </a:p>
          <a:p>
            <a:pPr algn="ctr"/>
            <a:r>
              <a:rPr lang="en-US" sz="1200" dirty="0">
                <a:latin typeface="Calibri"/>
                <a:ea typeface="Calibri"/>
                <a:cs typeface="Arial"/>
              </a:rPr>
              <a:t>NASA Official Data and Other Resources</a:t>
            </a:r>
          </a:p>
        </p:txBody>
      </p:sp>
      <p:sp>
        <p:nvSpPr>
          <p:cNvPr id="4" name="Rectangle 3">
            <a:extLst>
              <a:ext uri="{FF2B5EF4-FFF2-40B4-BE49-F238E27FC236}">
                <a16:creationId xmlns:a16="http://schemas.microsoft.com/office/drawing/2014/main" id="{81C7EEDC-F8E1-2BB6-210B-5500EDFC1F1B}"/>
              </a:ext>
            </a:extLst>
          </p:cNvPr>
          <p:cNvSpPr/>
          <p:nvPr/>
        </p:nvSpPr>
        <p:spPr>
          <a:xfrm>
            <a:off x="3533236" y="1440326"/>
            <a:ext cx="2077754" cy="83301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a:latin typeface="Rockwell"/>
                <a:cs typeface="Arial"/>
              </a:rPr>
              <a:t>Data Processing</a:t>
            </a:r>
          </a:p>
          <a:p>
            <a:pPr algn="ctr"/>
            <a:r>
              <a:rPr lang="en-US" dirty="0">
                <a:cs typeface="Arial"/>
              </a:rPr>
              <a:t>Extract and Analyze</a:t>
            </a:r>
          </a:p>
        </p:txBody>
      </p:sp>
      <p:sp>
        <p:nvSpPr>
          <p:cNvPr id="5" name="Rectangle 4">
            <a:extLst>
              <a:ext uri="{FF2B5EF4-FFF2-40B4-BE49-F238E27FC236}">
                <a16:creationId xmlns:a16="http://schemas.microsoft.com/office/drawing/2014/main" id="{4ED8E9BE-1BE1-DE92-5D7E-5F0891EEE427}"/>
              </a:ext>
            </a:extLst>
          </p:cNvPr>
          <p:cNvSpPr/>
          <p:nvPr/>
        </p:nvSpPr>
        <p:spPr>
          <a:xfrm>
            <a:off x="6787331" y="1414003"/>
            <a:ext cx="2077754" cy="8555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Rockwell"/>
                <a:cs typeface="Arial"/>
              </a:rPr>
              <a:t>Content Creation</a:t>
            </a:r>
          </a:p>
          <a:p>
            <a:pPr algn="ctr"/>
            <a:r>
              <a:rPr lang="en-US" dirty="0">
                <a:cs typeface="Arial"/>
              </a:rPr>
              <a:t>Visualizations, Narrative, Visual Aids</a:t>
            </a:r>
          </a:p>
        </p:txBody>
      </p:sp>
      <p:sp>
        <p:nvSpPr>
          <p:cNvPr id="6" name="Rectangle 5">
            <a:extLst>
              <a:ext uri="{FF2B5EF4-FFF2-40B4-BE49-F238E27FC236}">
                <a16:creationId xmlns:a16="http://schemas.microsoft.com/office/drawing/2014/main" id="{4F30DD9A-4E1A-4EE0-B2C2-A37BBF5AEA50}"/>
              </a:ext>
            </a:extLst>
          </p:cNvPr>
          <p:cNvSpPr/>
          <p:nvPr/>
        </p:nvSpPr>
        <p:spPr>
          <a:xfrm>
            <a:off x="5734977" y="3760641"/>
            <a:ext cx="2773473" cy="102477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Rockwell"/>
                <a:cs typeface="Arial"/>
              </a:rPr>
              <a:t>User Interaction</a:t>
            </a:r>
          </a:p>
          <a:p>
            <a:pPr algn="ctr"/>
            <a:r>
              <a:rPr lang="en-US" dirty="0">
                <a:cs typeface="Arial"/>
              </a:rPr>
              <a:t>Display Information, Interactive Way of </a:t>
            </a:r>
            <a:r>
              <a:rPr lang="en-US" dirty="0" err="1">
                <a:cs typeface="Arial"/>
              </a:rPr>
              <a:t>Understaing</a:t>
            </a:r>
            <a:r>
              <a:rPr lang="en-US" dirty="0">
                <a:cs typeface="Arial"/>
              </a:rPr>
              <a:t> the Context</a:t>
            </a:r>
          </a:p>
        </p:txBody>
      </p:sp>
      <p:sp>
        <p:nvSpPr>
          <p:cNvPr id="7" name="Rectangle 6">
            <a:extLst>
              <a:ext uri="{FF2B5EF4-FFF2-40B4-BE49-F238E27FC236}">
                <a16:creationId xmlns:a16="http://schemas.microsoft.com/office/drawing/2014/main" id="{F5822AA6-AAE4-4FBD-5C79-5573AFCCD82A}"/>
              </a:ext>
            </a:extLst>
          </p:cNvPr>
          <p:cNvSpPr/>
          <p:nvPr/>
        </p:nvSpPr>
        <p:spPr>
          <a:xfrm>
            <a:off x="916709" y="3754996"/>
            <a:ext cx="2735866" cy="102477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Rockwell"/>
                <a:cs typeface="Arial"/>
              </a:rPr>
              <a:t>Output</a:t>
            </a:r>
          </a:p>
          <a:p>
            <a:pPr algn="ctr"/>
            <a:r>
              <a:rPr lang="en-US" dirty="0">
                <a:cs typeface="Arial"/>
              </a:rPr>
              <a:t>Final Proposed Video/Movie</a:t>
            </a:r>
          </a:p>
        </p:txBody>
      </p:sp>
      <p:sp>
        <p:nvSpPr>
          <p:cNvPr id="8" name="Arrow: Down 7">
            <a:extLst>
              <a:ext uri="{FF2B5EF4-FFF2-40B4-BE49-F238E27FC236}">
                <a16:creationId xmlns:a16="http://schemas.microsoft.com/office/drawing/2014/main" id="{A2727AEE-42F2-F323-F820-2C7514B9D0DE}"/>
              </a:ext>
            </a:extLst>
          </p:cNvPr>
          <p:cNvSpPr/>
          <p:nvPr/>
        </p:nvSpPr>
        <p:spPr>
          <a:xfrm rot="16200000">
            <a:off x="2658331" y="1551287"/>
            <a:ext cx="512510" cy="609024"/>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75587701-B5AE-45B7-E6BF-E1B3387BC939}"/>
              </a:ext>
            </a:extLst>
          </p:cNvPr>
          <p:cNvSpPr/>
          <p:nvPr/>
        </p:nvSpPr>
        <p:spPr>
          <a:xfrm rot="16200000">
            <a:off x="5947940" y="1551286"/>
            <a:ext cx="512510" cy="609024"/>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0CAF2917-0091-3FA7-C403-1FE464442039}"/>
              </a:ext>
            </a:extLst>
          </p:cNvPr>
          <p:cNvSpPr/>
          <p:nvPr/>
        </p:nvSpPr>
        <p:spPr>
          <a:xfrm>
            <a:off x="7822739" y="2366719"/>
            <a:ext cx="554327" cy="1103859"/>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Down 10">
            <a:extLst>
              <a:ext uri="{FF2B5EF4-FFF2-40B4-BE49-F238E27FC236}">
                <a16:creationId xmlns:a16="http://schemas.microsoft.com/office/drawing/2014/main" id="{DB380F11-468F-FF3A-42B8-92F069641891}"/>
              </a:ext>
            </a:extLst>
          </p:cNvPr>
          <p:cNvSpPr/>
          <p:nvPr/>
        </p:nvSpPr>
        <p:spPr>
          <a:xfrm rot="5400000">
            <a:off x="4320560" y="3513206"/>
            <a:ext cx="512510" cy="1326883"/>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362974D3-D3FC-E90F-0889-5722FBBE144B}"/>
              </a:ext>
            </a:extLst>
          </p:cNvPr>
          <p:cNvSpPr txBox="1"/>
          <p:nvPr/>
        </p:nvSpPr>
        <p:spPr>
          <a:xfrm>
            <a:off x="2918232" y="625569"/>
            <a:ext cx="299788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solidFill>
                  <a:schemeClr val="bg1"/>
                </a:solidFill>
                <a:latin typeface="Century Gothic"/>
              </a:rPr>
              <a:t>Flowchart</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19"/>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2" name="Picture 1" descr="A milky way in the sky&#10;&#10;Description automatically generated">
            <a:extLst>
              <a:ext uri="{FF2B5EF4-FFF2-40B4-BE49-F238E27FC236}">
                <a16:creationId xmlns:a16="http://schemas.microsoft.com/office/drawing/2014/main" id="{863AE224-7428-1013-BFEB-23A27ECEF0DA}"/>
              </a:ext>
            </a:extLst>
          </p:cNvPr>
          <p:cNvPicPr>
            <a:picLocks noChangeAspect="1"/>
          </p:cNvPicPr>
          <p:nvPr/>
        </p:nvPicPr>
        <p:blipFill>
          <a:blip r:embed="rId4"/>
          <a:stretch>
            <a:fillRect/>
          </a:stretch>
        </p:blipFill>
        <p:spPr>
          <a:xfrm rot="16200000">
            <a:off x="2401933" y="-1646958"/>
            <a:ext cx="4340134" cy="9187047"/>
          </a:xfrm>
          <a:prstGeom prst="rect">
            <a:avLst/>
          </a:prstGeom>
        </p:spPr>
      </p:pic>
      <p:sp>
        <p:nvSpPr>
          <p:cNvPr id="3" name="Oval 2">
            <a:extLst>
              <a:ext uri="{FF2B5EF4-FFF2-40B4-BE49-F238E27FC236}">
                <a16:creationId xmlns:a16="http://schemas.microsoft.com/office/drawing/2014/main" id="{EEFBA2B1-E5ED-1CFA-EB3C-B9F389EBB964}"/>
              </a:ext>
            </a:extLst>
          </p:cNvPr>
          <p:cNvSpPr/>
          <p:nvPr/>
        </p:nvSpPr>
        <p:spPr>
          <a:xfrm>
            <a:off x="3809061" y="1123180"/>
            <a:ext cx="974543" cy="7034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Rockwell"/>
                <a:cs typeface="Arial"/>
              </a:rPr>
              <a:t>Start</a:t>
            </a:r>
          </a:p>
        </p:txBody>
      </p:sp>
      <p:sp>
        <p:nvSpPr>
          <p:cNvPr id="4" name="Rectangle: Rounded Corners 3">
            <a:extLst>
              <a:ext uri="{FF2B5EF4-FFF2-40B4-BE49-F238E27FC236}">
                <a16:creationId xmlns:a16="http://schemas.microsoft.com/office/drawing/2014/main" id="{718C36AE-A832-3981-D19D-6C7C472C5192}"/>
              </a:ext>
            </a:extLst>
          </p:cNvPr>
          <p:cNvSpPr/>
          <p:nvPr/>
        </p:nvSpPr>
        <p:spPr>
          <a:xfrm>
            <a:off x="3272783" y="2047493"/>
            <a:ext cx="2208964" cy="69610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Rockwell"/>
                <a:cs typeface="Arial"/>
              </a:rPr>
              <a:t>User Interface</a:t>
            </a:r>
          </a:p>
        </p:txBody>
      </p:sp>
      <p:sp>
        <p:nvSpPr>
          <p:cNvPr id="5" name="Rectangle 4">
            <a:extLst>
              <a:ext uri="{FF2B5EF4-FFF2-40B4-BE49-F238E27FC236}">
                <a16:creationId xmlns:a16="http://schemas.microsoft.com/office/drawing/2014/main" id="{23B75E8E-D088-1F8B-FB72-0AFF52E16AF5}"/>
              </a:ext>
            </a:extLst>
          </p:cNvPr>
          <p:cNvSpPr/>
          <p:nvPr/>
        </p:nvSpPr>
        <p:spPr>
          <a:xfrm>
            <a:off x="6977394" y="2006664"/>
            <a:ext cx="1392204" cy="74250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Rockwell"/>
                <a:cs typeface="Arial"/>
              </a:rPr>
              <a:t>Visual Aids</a:t>
            </a:r>
          </a:p>
        </p:txBody>
      </p:sp>
      <p:sp>
        <p:nvSpPr>
          <p:cNvPr id="8" name="Rectangle 7">
            <a:extLst>
              <a:ext uri="{FF2B5EF4-FFF2-40B4-BE49-F238E27FC236}">
                <a16:creationId xmlns:a16="http://schemas.microsoft.com/office/drawing/2014/main" id="{32C0D649-29D5-AC1F-ABC0-7ADF711788F9}"/>
              </a:ext>
            </a:extLst>
          </p:cNvPr>
          <p:cNvSpPr/>
          <p:nvPr/>
        </p:nvSpPr>
        <p:spPr>
          <a:xfrm>
            <a:off x="616673" y="2006663"/>
            <a:ext cx="1392204" cy="74250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latin typeface="Rockwell"/>
                <a:cs typeface="Arial"/>
              </a:rPr>
              <a:t>Discussions</a:t>
            </a:r>
          </a:p>
        </p:txBody>
      </p:sp>
      <p:sp>
        <p:nvSpPr>
          <p:cNvPr id="10" name="Flowchart: Process 9">
            <a:extLst>
              <a:ext uri="{FF2B5EF4-FFF2-40B4-BE49-F238E27FC236}">
                <a16:creationId xmlns:a16="http://schemas.microsoft.com/office/drawing/2014/main" id="{A7684FC8-486B-2266-7E18-3A930392EFC8}"/>
              </a:ext>
            </a:extLst>
          </p:cNvPr>
          <p:cNvSpPr/>
          <p:nvPr/>
        </p:nvSpPr>
        <p:spPr>
          <a:xfrm>
            <a:off x="3501791" y="2977518"/>
            <a:ext cx="1763458" cy="788915"/>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Rockwell"/>
                <a:cs typeface="Arial"/>
              </a:rPr>
              <a:t>Access Learning Materials</a:t>
            </a:r>
          </a:p>
          <a:p>
            <a:pPr algn="ctr"/>
            <a:endParaRPr lang="en-US" dirty="0">
              <a:latin typeface="Rockwell"/>
              <a:cs typeface="Arial"/>
            </a:endParaRPr>
          </a:p>
        </p:txBody>
      </p:sp>
      <p:sp>
        <p:nvSpPr>
          <p:cNvPr id="13" name="Cylinder 12">
            <a:extLst>
              <a:ext uri="{FF2B5EF4-FFF2-40B4-BE49-F238E27FC236}">
                <a16:creationId xmlns:a16="http://schemas.microsoft.com/office/drawing/2014/main" id="{2FA9A05E-19F3-0DE8-9DFA-2953DF796D0B}"/>
              </a:ext>
            </a:extLst>
          </p:cNvPr>
          <p:cNvSpPr/>
          <p:nvPr/>
        </p:nvSpPr>
        <p:spPr>
          <a:xfrm>
            <a:off x="3707162" y="4013282"/>
            <a:ext cx="1340144" cy="1037653"/>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Rockwell"/>
                <a:cs typeface="Arial"/>
              </a:rPr>
              <a:t>Educational Content Database</a:t>
            </a:r>
          </a:p>
        </p:txBody>
      </p:sp>
      <p:sp>
        <p:nvSpPr>
          <p:cNvPr id="14" name="Flowchart: Terminator 13">
            <a:extLst>
              <a:ext uri="{FF2B5EF4-FFF2-40B4-BE49-F238E27FC236}">
                <a16:creationId xmlns:a16="http://schemas.microsoft.com/office/drawing/2014/main" id="{961406CB-3D60-687D-2048-72682A7F72A1}"/>
              </a:ext>
            </a:extLst>
          </p:cNvPr>
          <p:cNvSpPr/>
          <p:nvPr/>
        </p:nvSpPr>
        <p:spPr>
          <a:xfrm>
            <a:off x="556881" y="4120925"/>
            <a:ext cx="1837709" cy="714664"/>
          </a:xfrm>
          <a:prstGeom prst="flowChartTermina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Rockwell"/>
                <a:cs typeface="Arial"/>
              </a:rPr>
              <a:t>Knowledge Gained</a:t>
            </a:r>
          </a:p>
        </p:txBody>
      </p:sp>
      <p:cxnSp>
        <p:nvCxnSpPr>
          <p:cNvPr id="15" name="Straight Arrow Connector 14">
            <a:extLst>
              <a:ext uri="{FF2B5EF4-FFF2-40B4-BE49-F238E27FC236}">
                <a16:creationId xmlns:a16="http://schemas.microsoft.com/office/drawing/2014/main" id="{F1B9D964-C0F9-4A86-0E8B-B9CFF2E8C516}"/>
              </a:ext>
            </a:extLst>
          </p:cNvPr>
          <p:cNvCxnSpPr/>
          <p:nvPr/>
        </p:nvCxnSpPr>
        <p:spPr>
          <a:xfrm>
            <a:off x="4337461" y="1832510"/>
            <a:ext cx="1484" cy="246413"/>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BE5D84A0-FEFB-7DC1-4997-5DE0307370CA}"/>
              </a:ext>
            </a:extLst>
          </p:cNvPr>
          <p:cNvCxnSpPr>
            <a:cxnSpLocks/>
          </p:cNvCxnSpPr>
          <p:nvPr/>
        </p:nvCxnSpPr>
        <p:spPr>
          <a:xfrm>
            <a:off x="4374571" y="3769672"/>
            <a:ext cx="8906" cy="350322"/>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30CC3FD7-5725-EB1C-9373-47F8B1EC30F9}"/>
              </a:ext>
            </a:extLst>
          </p:cNvPr>
          <p:cNvCxnSpPr>
            <a:cxnSpLocks/>
          </p:cNvCxnSpPr>
          <p:nvPr/>
        </p:nvCxnSpPr>
        <p:spPr>
          <a:xfrm flipV="1">
            <a:off x="5591792" y="2353539"/>
            <a:ext cx="1270658" cy="5937"/>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DF0D13F0-5F1E-C59B-A66B-56A012F808EC}"/>
              </a:ext>
            </a:extLst>
          </p:cNvPr>
          <p:cNvCxnSpPr>
            <a:cxnSpLocks/>
          </p:cNvCxnSpPr>
          <p:nvPr/>
        </p:nvCxnSpPr>
        <p:spPr>
          <a:xfrm>
            <a:off x="4374571" y="2730581"/>
            <a:ext cx="1484" cy="246413"/>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E35F2F55-5056-A797-E130-89AB5B8BC435}"/>
              </a:ext>
            </a:extLst>
          </p:cNvPr>
          <p:cNvCxnSpPr>
            <a:cxnSpLocks/>
          </p:cNvCxnSpPr>
          <p:nvPr/>
        </p:nvCxnSpPr>
        <p:spPr>
          <a:xfrm flipH="1" flipV="1">
            <a:off x="2090054" y="2383227"/>
            <a:ext cx="1067296" cy="20781"/>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09E7C186-6B75-F3F3-52DB-8C726FC7A9CF}"/>
              </a:ext>
            </a:extLst>
          </p:cNvPr>
          <p:cNvCxnSpPr>
            <a:cxnSpLocks/>
          </p:cNvCxnSpPr>
          <p:nvPr/>
        </p:nvCxnSpPr>
        <p:spPr>
          <a:xfrm>
            <a:off x="1309253" y="2856755"/>
            <a:ext cx="8905" cy="1174173"/>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6C56F07A-8E3B-E7D4-EF95-E83F12F27B81}"/>
              </a:ext>
            </a:extLst>
          </p:cNvPr>
          <p:cNvCxnSpPr>
            <a:cxnSpLocks/>
          </p:cNvCxnSpPr>
          <p:nvPr/>
        </p:nvCxnSpPr>
        <p:spPr>
          <a:xfrm flipH="1" flipV="1">
            <a:off x="2490846" y="4528206"/>
            <a:ext cx="1104406" cy="20781"/>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
        <p:nvSpPr>
          <p:cNvPr id="23" name="TextBox 22">
            <a:extLst>
              <a:ext uri="{FF2B5EF4-FFF2-40B4-BE49-F238E27FC236}">
                <a16:creationId xmlns:a16="http://schemas.microsoft.com/office/drawing/2014/main" id="{9C7C3676-9A22-D27E-F863-7ED5D8E2FB34}"/>
              </a:ext>
            </a:extLst>
          </p:cNvPr>
          <p:cNvSpPr txBox="1"/>
          <p:nvPr/>
        </p:nvSpPr>
        <p:spPr>
          <a:xfrm>
            <a:off x="2010427" y="779589"/>
            <a:ext cx="467780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solidFill>
                  <a:schemeClr val="bg1"/>
                </a:solidFill>
                <a:latin typeface="Century Gothic"/>
              </a:rPr>
              <a:t>Architectural Diagram</a:t>
            </a:r>
            <a:endParaRPr lang="en-US" sz="1600">
              <a:solidFill>
                <a:schemeClr val="bg1"/>
              </a:solidFill>
              <a:latin typeface="Century Gothic"/>
            </a:endParaRPr>
          </a:p>
        </p:txBody>
      </p:sp>
      <p:cxnSp>
        <p:nvCxnSpPr>
          <p:cNvPr id="25" name="Straight Arrow Connector 24">
            <a:extLst>
              <a:ext uri="{FF2B5EF4-FFF2-40B4-BE49-F238E27FC236}">
                <a16:creationId xmlns:a16="http://schemas.microsoft.com/office/drawing/2014/main" id="{52EE6FCF-2E15-3766-6948-3E1BDF0F6677}"/>
              </a:ext>
            </a:extLst>
          </p:cNvPr>
          <p:cNvCxnSpPr>
            <a:cxnSpLocks/>
          </p:cNvCxnSpPr>
          <p:nvPr/>
        </p:nvCxnSpPr>
        <p:spPr>
          <a:xfrm>
            <a:off x="7655129" y="2775111"/>
            <a:ext cx="38593" cy="1805049"/>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26" name="Straight Arrow Connector 25">
            <a:extLst>
              <a:ext uri="{FF2B5EF4-FFF2-40B4-BE49-F238E27FC236}">
                <a16:creationId xmlns:a16="http://schemas.microsoft.com/office/drawing/2014/main" id="{95C73195-9DAC-572E-2D98-A5BE614AE424}"/>
              </a:ext>
            </a:extLst>
          </p:cNvPr>
          <p:cNvCxnSpPr>
            <a:cxnSpLocks/>
          </p:cNvCxnSpPr>
          <p:nvPr/>
        </p:nvCxnSpPr>
        <p:spPr>
          <a:xfrm flipH="1" flipV="1">
            <a:off x="5147950" y="4550472"/>
            <a:ext cx="2366159" cy="20781"/>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6" name="Google Shape;96;p20"/>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2" name="Picture 1" descr="A milky way in the sky&#10;&#10;Description automatically generated">
            <a:extLst>
              <a:ext uri="{FF2B5EF4-FFF2-40B4-BE49-F238E27FC236}">
                <a16:creationId xmlns:a16="http://schemas.microsoft.com/office/drawing/2014/main" id="{8E263E5D-439B-0BA1-44E3-5E169741C2A2}"/>
              </a:ext>
            </a:extLst>
          </p:cNvPr>
          <p:cNvPicPr>
            <a:picLocks noChangeAspect="1"/>
          </p:cNvPicPr>
          <p:nvPr/>
        </p:nvPicPr>
        <p:blipFill>
          <a:blip r:embed="rId4"/>
          <a:stretch>
            <a:fillRect/>
          </a:stretch>
        </p:blipFill>
        <p:spPr>
          <a:xfrm rot="-5400000">
            <a:off x="2450177" y="-1635825"/>
            <a:ext cx="4258491" cy="9157358"/>
          </a:xfrm>
          <a:prstGeom prst="rect">
            <a:avLst/>
          </a:prstGeom>
        </p:spPr>
      </p:pic>
      <p:sp>
        <p:nvSpPr>
          <p:cNvPr id="3" name="TextBox 2">
            <a:extLst>
              <a:ext uri="{FF2B5EF4-FFF2-40B4-BE49-F238E27FC236}">
                <a16:creationId xmlns:a16="http://schemas.microsoft.com/office/drawing/2014/main" id="{FDE6B3B8-305C-C95F-6F27-52B3CFD06F80}"/>
              </a:ext>
            </a:extLst>
          </p:cNvPr>
          <p:cNvSpPr txBox="1"/>
          <p:nvPr/>
        </p:nvSpPr>
        <p:spPr>
          <a:xfrm>
            <a:off x="150" y="967060"/>
            <a:ext cx="9145513" cy="49859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bg1"/>
                </a:solidFill>
                <a:latin typeface="Rockwell"/>
              </a:rPr>
              <a:t>    Animation and Video Editing Tools:</a:t>
            </a:r>
            <a:endParaRPr lang="en-US" dirty="0">
              <a:solidFill>
                <a:schemeClr val="bg1"/>
              </a:solidFill>
              <a:latin typeface="Rockwell"/>
            </a:endParaRPr>
          </a:p>
          <a:p>
            <a:r>
              <a:rPr lang="en-US" sz="1200" b="1" dirty="0">
                <a:solidFill>
                  <a:schemeClr val="bg1"/>
                </a:solidFill>
                <a:latin typeface="Constantia"/>
              </a:rPr>
              <a:t>      Adobe After Effects</a:t>
            </a:r>
            <a:r>
              <a:rPr lang="en-US" sz="1200" dirty="0">
                <a:solidFill>
                  <a:schemeClr val="bg1"/>
                </a:solidFill>
                <a:latin typeface="Constantia"/>
              </a:rPr>
              <a:t>: For creating dynamic animations and visual effects.</a:t>
            </a:r>
            <a:endParaRPr lang="en-US">
              <a:solidFill>
                <a:schemeClr val="bg1"/>
              </a:solidFill>
              <a:latin typeface="Rockwell"/>
            </a:endParaRPr>
          </a:p>
          <a:p>
            <a:pPr marL="914400" lvl="2"/>
            <a:r>
              <a:rPr lang="en-US" sz="1200" b="1" dirty="0">
                <a:solidFill>
                  <a:schemeClr val="bg1"/>
                </a:solidFill>
                <a:latin typeface="Constantia"/>
              </a:rPr>
              <a:t>Camtasia</a:t>
            </a:r>
            <a:r>
              <a:rPr lang="en-US" sz="1200" dirty="0">
                <a:solidFill>
                  <a:schemeClr val="bg1"/>
                </a:solidFill>
                <a:latin typeface="Constantia"/>
              </a:rPr>
              <a:t>: For screen recording and video editing, allowing for interactive video content.</a:t>
            </a:r>
          </a:p>
          <a:p>
            <a:pPr marL="285750" indent="-285750">
              <a:buChar char="•"/>
            </a:pPr>
            <a:endParaRPr lang="en-US" sz="1200" dirty="0">
              <a:solidFill>
                <a:schemeClr val="bg1"/>
              </a:solidFill>
              <a:latin typeface="Constantia"/>
            </a:endParaRPr>
          </a:p>
          <a:p>
            <a:pPr>
              <a:buChar char="•"/>
            </a:pPr>
            <a:r>
              <a:rPr lang="en-US" b="1" dirty="0">
                <a:solidFill>
                  <a:schemeClr val="bg1"/>
                </a:solidFill>
                <a:latin typeface="Rockwell"/>
              </a:rPr>
              <a:t>         Virtual and Augmented Reality Tools</a:t>
            </a:r>
            <a:endParaRPr lang="en-US" sz="1200" dirty="0">
              <a:solidFill>
                <a:schemeClr val="bg1"/>
              </a:solidFill>
              <a:latin typeface="Rockwell"/>
            </a:endParaRPr>
          </a:p>
          <a:p>
            <a:pPr marL="914400" lvl="2">
              <a:buFont typeface="Wingdings"/>
              <a:buChar char="§"/>
            </a:pPr>
            <a:r>
              <a:rPr lang="en-US" sz="1200" b="1" dirty="0">
                <a:solidFill>
                  <a:schemeClr val="bg1"/>
                </a:solidFill>
                <a:latin typeface="Constantia"/>
              </a:rPr>
              <a:t>Unity with AR/VR SDKs</a:t>
            </a:r>
            <a:r>
              <a:rPr lang="en-US" sz="1200" dirty="0">
                <a:solidFill>
                  <a:schemeClr val="bg1"/>
                </a:solidFill>
                <a:latin typeface="Constantia"/>
              </a:rPr>
              <a:t>: For developing immersive virtual or augmented reality experiences that allow users to explore solar storm phenomena interactively.</a:t>
            </a:r>
          </a:p>
          <a:p>
            <a:pPr marL="914400" lvl="2">
              <a:buFont typeface="Wingdings"/>
              <a:buChar char="§"/>
            </a:pPr>
            <a:r>
              <a:rPr lang="en-US" sz="1200" b="1" err="1">
                <a:solidFill>
                  <a:schemeClr val="bg1"/>
                </a:solidFill>
                <a:latin typeface="Constantia"/>
              </a:rPr>
              <a:t>Blippar</a:t>
            </a:r>
            <a:r>
              <a:rPr lang="en-US" sz="1200" dirty="0">
                <a:solidFill>
                  <a:schemeClr val="bg1"/>
                </a:solidFill>
                <a:latin typeface="Constantia"/>
              </a:rPr>
              <a:t>: A platform for creating augmented reality experiences that can enhance storytelling.</a:t>
            </a:r>
          </a:p>
          <a:p>
            <a:pPr marL="457200" lvl="1">
              <a:buFont typeface="Courier New"/>
              <a:buChar char="o"/>
            </a:pPr>
            <a:endParaRPr lang="en-US" sz="1200" dirty="0">
              <a:solidFill>
                <a:schemeClr val="bg1"/>
              </a:solidFill>
              <a:latin typeface="Constantia"/>
            </a:endParaRPr>
          </a:p>
          <a:p>
            <a:pPr>
              <a:buChar char="•"/>
            </a:pPr>
            <a:r>
              <a:rPr lang="en-US" b="1" dirty="0">
                <a:solidFill>
                  <a:schemeClr val="bg1"/>
                </a:solidFill>
                <a:latin typeface="Rockwell"/>
              </a:rPr>
              <a:t>          Web-Based Interactive Storytelling</a:t>
            </a:r>
            <a:endParaRPr lang="en-US" dirty="0">
              <a:solidFill>
                <a:schemeClr val="bg1"/>
              </a:solidFill>
              <a:latin typeface="Rockwell"/>
            </a:endParaRPr>
          </a:p>
          <a:p>
            <a:pPr marL="914400" lvl="2">
              <a:buFont typeface="Wingdings"/>
              <a:buChar char="§"/>
            </a:pPr>
            <a:r>
              <a:rPr lang="en-US" sz="1200" b="1" err="1">
                <a:solidFill>
                  <a:schemeClr val="bg1"/>
                </a:solidFill>
                <a:latin typeface="Constantia"/>
              </a:rPr>
              <a:t>Webflow</a:t>
            </a:r>
            <a:r>
              <a:rPr lang="en-US" sz="1200" dirty="0">
                <a:solidFill>
                  <a:schemeClr val="bg1"/>
                </a:solidFill>
                <a:latin typeface="Constantia"/>
              </a:rPr>
              <a:t>: For designing responsive websites that can host interactive stories with animations.</a:t>
            </a:r>
            <a:endParaRPr lang="en-US">
              <a:solidFill>
                <a:schemeClr val="bg1"/>
              </a:solidFill>
              <a:latin typeface="Constantia"/>
            </a:endParaRPr>
          </a:p>
          <a:p>
            <a:pPr marL="914400" lvl="2">
              <a:buFont typeface="Wingdings"/>
              <a:buChar char="§"/>
            </a:pPr>
            <a:r>
              <a:rPr lang="en-US" sz="1200" b="1" dirty="0">
                <a:solidFill>
                  <a:schemeClr val="bg1"/>
                </a:solidFill>
                <a:latin typeface="Constantia"/>
              </a:rPr>
              <a:t>HTML5 and JavaScript Libraries</a:t>
            </a:r>
            <a:r>
              <a:rPr lang="en-US" sz="1200" dirty="0">
                <a:solidFill>
                  <a:schemeClr val="bg1"/>
                </a:solidFill>
                <a:latin typeface="Constantia"/>
              </a:rPr>
              <a:t>: Such as GSAP (</a:t>
            </a:r>
            <a:r>
              <a:rPr lang="en-US" sz="1200" err="1">
                <a:solidFill>
                  <a:schemeClr val="bg1"/>
                </a:solidFill>
                <a:latin typeface="Constantia"/>
              </a:rPr>
              <a:t>GreenSock</a:t>
            </a:r>
            <a:r>
              <a:rPr lang="en-US" sz="1200" dirty="0">
                <a:solidFill>
                  <a:schemeClr val="bg1"/>
                </a:solidFill>
                <a:latin typeface="Constantia"/>
              </a:rPr>
              <a:t> Animation Platform) for creating smooth animations and interactivity on the web.</a:t>
            </a:r>
            <a:endParaRPr lang="en-US">
              <a:solidFill>
                <a:schemeClr val="bg1"/>
              </a:solidFill>
              <a:latin typeface="Constantia"/>
            </a:endParaRPr>
          </a:p>
          <a:p>
            <a:pPr marL="457200" lvl="1">
              <a:buFont typeface="Courier New"/>
              <a:buChar char="o"/>
            </a:pPr>
            <a:endParaRPr lang="en-US" sz="1200" dirty="0">
              <a:solidFill>
                <a:schemeClr val="bg1"/>
              </a:solidFill>
            </a:endParaRPr>
          </a:p>
          <a:p>
            <a:pPr>
              <a:buFont typeface="Arial"/>
              <a:buChar char="•"/>
            </a:pPr>
            <a:r>
              <a:rPr lang="en-US" b="1" dirty="0">
                <a:solidFill>
                  <a:schemeClr val="bg1"/>
                </a:solidFill>
                <a:latin typeface="Rockwell"/>
              </a:rPr>
              <a:t>          Audio and Sound Editing</a:t>
            </a:r>
            <a:endParaRPr lang="en-US" dirty="0">
              <a:solidFill>
                <a:schemeClr val="bg1"/>
              </a:solidFill>
              <a:latin typeface="Rockwell"/>
            </a:endParaRPr>
          </a:p>
          <a:p>
            <a:pPr marL="914400" lvl="2">
              <a:buFont typeface="Wingdings"/>
              <a:buChar char="§"/>
            </a:pPr>
            <a:r>
              <a:rPr lang="en-US" sz="1200" b="1">
                <a:solidFill>
                  <a:schemeClr val="bg1"/>
                </a:solidFill>
                <a:latin typeface="Constantia"/>
              </a:rPr>
              <a:t>Audacity</a:t>
            </a:r>
            <a:r>
              <a:rPr lang="en-US" sz="1200">
                <a:solidFill>
                  <a:schemeClr val="bg1"/>
                </a:solidFill>
                <a:latin typeface="Constantia"/>
              </a:rPr>
              <a:t>: For editing audio to create engaging narrations or sound effects.</a:t>
            </a:r>
          </a:p>
          <a:p>
            <a:pPr marL="914400" lvl="2">
              <a:buFont typeface="Wingdings"/>
              <a:buChar char="§"/>
            </a:pPr>
            <a:r>
              <a:rPr lang="en-US" sz="1200" b="1" dirty="0">
                <a:solidFill>
                  <a:schemeClr val="bg1"/>
                </a:solidFill>
                <a:latin typeface="Constantia"/>
              </a:rPr>
              <a:t>GarageBand</a:t>
            </a:r>
            <a:r>
              <a:rPr lang="en-US" sz="1200" dirty="0">
                <a:solidFill>
                  <a:schemeClr val="bg1"/>
                </a:solidFill>
                <a:latin typeface="Constantia"/>
              </a:rPr>
              <a:t>: For creating soundtracks or background music to enhance the storytelling experience.</a:t>
            </a:r>
          </a:p>
          <a:p>
            <a:pPr marL="914400" lvl="2">
              <a:buFont typeface="Wingdings"/>
              <a:buChar char="§"/>
            </a:pPr>
            <a:r>
              <a:rPr lang="en-US" sz="1200" dirty="0">
                <a:solidFill>
                  <a:schemeClr val="bg1"/>
                </a:solidFill>
                <a:latin typeface="Constantia"/>
              </a:rPr>
              <a:t> </a:t>
            </a:r>
          </a:p>
          <a:p>
            <a:pPr marL="457200" lvl="1">
              <a:buFont typeface="Courier New"/>
              <a:buChar char="o"/>
            </a:pPr>
            <a:r>
              <a:rPr lang="en-US" b="1" dirty="0">
                <a:solidFill>
                  <a:schemeClr val="bg1"/>
                </a:solidFill>
                <a:latin typeface="Rockwell"/>
              </a:rPr>
              <a:t>Interactive Units</a:t>
            </a:r>
            <a:endParaRPr lang="en-US" dirty="0">
              <a:solidFill>
                <a:schemeClr val="bg1"/>
              </a:solidFill>
            </a:endParaRPr>
          </a:p>
          <a:p>
            <a:pPr marL="914400" lvl="2">
              <a:buFont typeface="Wingdings"/>
              <a:buChar char="§"/>
            </a:pPr>
            <a:r>
              <a:rPr lang="en-US" sz="1200" b="1" dirty="0">
                <a:solidFill>
                  <a:schemeClr val="bg1"/>
                </a:solidFill>
                <a:latin typeface="Constantia"/>
              </a:rPr>
              <a:t>Google Earth Engine : Layer Storm data on geographical maps.</a:t>
            </a:r>
          </a:p>
          <a:p>
            <a:pPr marL="914400" lvl="2">
              <a:buFont typeface="Wingdings"/>
              <a:buChar char="§"/>
            </a:pPr>
            <a:r>
              <a:rPr lang="en-US" sz="1200" b="1" dirty="0">
                <a:solidFill>
                  <a:schemeClr val="bg1"/>
                </a:solidFill>
                <a:latin typeface="Constantia"/>
              </a:rPr>
              <a:t>Space weather live: Current Geomagnetic Data</a:t>
            </a:r>
          </a:p>
          <a:p>
            <a:pPr marL="457200" lvl="1">
              <a:buFont typeface="Courier New"/>
              <a:buChar char="o"/>
            </a:pPr>
            <a:endParaRPr lang="en-US" sz="1200" dirty="0">
              <a:solidFill>
                <a:schemeClr val="bg1"/>
              </a:solidFill>
              <a:latin typeface="Constantia"/>
            </a:endParaRPr>
          </a:p>
          <a:p>
            <a:pPr marL="457200" lvl="1">
              <a:buFont typeface="Courier New"/>
              <a:buChar char="o"/>
            </a:pPr>
            <a:endParaRPr lang="en-US" sz="1200" dirty="0">
              <a:solidFill>
                <a:schemeClr val="bg1"/>
              </a:solidFill>
              <a:latin typeface="Constantia"/>
            </a:endParaRPr>
          </a:p>
          <a:p>
            <a:pPr marL="285750" indent="-285750">
              <a:buChar char="•"/>
            </a:pPr>
            <a:endParaRPr lang="en-US" sz="1200" dirty="0">
              <a:solidFill>
                <a:schemeClr val="bg1"/>
              </a:solidFill>
              <a:latin typeface="Constantia"/>
            </a:endParaRPr>
          </a:p>
          <a:p>
            <a:endParaRPr lang="en-US" sz="1600" dirty="0">
              <a:solidFill>
                <a:schemeClr val="bg1"/>
              </a:solidFill>
              <a:latin typeface="Century Gothic"/>
            </a:endParaRPr>
          </a:p>
        </p:txBody>
      </p:sp>
      <p:sp>
        <p:nvSpPr>
          <p:cNvPr id="4" name="TextBox 3">
            <a:extLst>
              <a:ext uri="{FF2B5EF4-FFF2-40B4-BE49-F238E27FC236}">
                <a16:creationId xmlns:a16="http://schemas.microsoft.com/office/drawing/2014/main" id="{BFF7C244-93F5-3BBC-A402-FF1F04197FB0}"/>
              </a:ext>
            </a:extLst>
          </p:cNvPr>
          <p:cNvSpPr txBox="1"/>
          <p:nvPr/>
        </p:nvSpPr>
        <p:spPr>
          <a:xfrm>
            <a:off x="1797016" y="636665"/>
            <a:ext cx="541103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solidFill>
                  <a:schemeClr val="bg1"/>
                </a:solidFill>
                <a:latin typeface="Century Gothic"/>
              </a:rPr>
              <a:t>Technologies used for the Visual Story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5"/>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2" name="Picture 1" descr="A milky way in the sky&#10;&#10;Description automatically generated">
            <a:extLst>
              <a:ext uri="{FF2B5EF4-FFF2-40B4-BE49-F238E27FC236}">
                <a16:creationId xmlns:a16="http://schemas.microsoft.com/office/drawing/2014/main" id="{48497365-C12D-E72E-C033-03229BBB14A9}"/>
              </a:ext>
            </a:extLst>
          </p:cNvPr>
          <p:cNvPicPr>
            <a:picLocks noChangeAspect="1"/>
          </p:cNvPicPr>
          <p:nvPr/>
        </p:nvPicPr>
        <p:blipFill>
          <a:blip r:embed="rId4"/>
          <a:srcRect l="-1724" t="452" r="1896" b="-614"/>
          <a:stretch/>
        </p:blipFill>
        <p:spPr>
          <a:xfrm rot="16200000">
            <a:off x="2405645" y="-1671342"/>
            <a:ext cx="4409909" cy="9216770"/>
          </a:xfrm>
          <a:prstGeom prst="rect">
            <a:avLst/>
          </a:prstGeom>
        </p:spPr>
      </p:pic>
      <p:sp>
        <p:nvSpPr>
          <p:cNvPr id="127" name="Google Shape;127;p25"/>
          <p:cNvSpPr txBox="1"/>
          <p:nvPr/>
        </p:nvSpPr>
        <p:spPr>
          <a:xfrm>
            <a:off x="187422" y="1192580"/>
            <a:ext cx="8833200" cy="63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solidFill>
                  <a:schemeClr val="bg1"/>
                </a:solidFill>
              </a:rPr>
              <a:t>Provide links to your:</a:t>
            </a:r>
            <a:endParaRPr lang="en-US" sz="1800" dirty="0">
              <a:solidFill>
                <a:schemeClr val="bg1"/>
              </a:solidFill>
            </a:endParaRPr>
          </a:p>
          <a:p>
            <a:pPr marL="0" lvl="0" indent="0" algn="l" rtl="0">
              <a:spcBef>
                <a:spcPts val="0"/>
              </a:spcBef>
              <a:spcAft>
                <a:spcPts val="0"/>
              </a:spcAft>
              <a:buNone/>
            </a:pPr>
            <a:endParaRPr sz="1800" dirty="0">
              <a:solidFill>
                <a:schemeClr val="bg1"/>
              </a:solidFill>
            </a:endParaRPr>
          </a:p>
          <a:p>
            <a:pPr marL="457200" indent="-342900">
              <a:buSzPts val="1800"/>
              <a:buAutoNum type="arabicPeriod"/>
            </a:pPr>
            <a:r>
              <a:rPr lang="en-GB" sz="1800">
                <a:solidFill>
                  <a:schemeClr val="bg1"/>
                </a:solidFill>
              </a:rPr>
              <a:t>GitHub Public Repository : Working on it </a:t>
            </a:r>
            <a:endParaRPr sz="1800" dirty="0">
              <a:solidFill>
                <a:schemeClr val="bg1"/>
              </a:solidFill>
            </a:endParaRPr>
          </a:p>
          <a:p>
            <a:pPr marL="457200" indent="-342900">
              <a:buSzPts val="1800"/>
              <a:buAutoNum type="arabicPeriod"/>
            </a:pPr>
            <a:r>
              <a:rPr lang="en-GB" sz="1800" dirty="0">
                <a:solidFill>
                  <a:schemeClr val="bg1"/>
                </a:solidFill>
              </a:rPr>
              <a:t>Demo Video Link (3 Minutes) : Half Ready (Working on it)</a:t>
            </a:r>
            <a:endParaRPr sz="1800" dirty="0">
              <a:solidFill>
                <a:schemeClr val="bg1"/>
              </a:solidFill>
            </a:endParaRPr>
          </a:p>
          <a:p>
            <a:pPr marL="457200" indent="-342900">
              <a:buSzPts val="1800"/>
              <a:buAutoNum type="arabicPeriod"/>
            </a:pPr>
            <a:r>
              <a:rPr lang="en-GB" sz="1800" dirty="0">
                <a:solidFill>
                  <a:schemeClr val="bg1"/>
                </a:solidFill>
              </a:rPr>
              <a:t>Final Product Link : Working</a:t>
            </a:r>
            <a:endParaRPr sz="1800"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26"/>
          <p:cNvPicPr preferRelativeResize="0"/>
          <p:nvPr/>
        </p:nvPicPr>
        <p:blipFill rotWithShape="1">
          <a:blip r:embed="rId3">
            <a:alphaModFix/>
          </a:blip>
          <a:srcRect/>
          <a:stretch/>
        </p:blipFill>
        <p:spPr>
          <a:xfrm>
            <a:off x="0" y="0"/>
            <a:ext cx="9144018" cy="5143499"/>
          </a:xfrm>
          <a:prstGeom prst="rect">
            <a:avLst/>
          </a:prstGeom>
          <a:noFill/>
          <a:ln>
            <a:noFill/>
          </a:ln>
        </p:spPr>
      </p:pic>
      <p:pic>
        <p:nvPicPr>
          <p:cNvPr id="2" name="Picture 1" descr="A screenshot of a computer&#10;&#10;Description automatically generated">
            <a:extLst>
              <a:ext uri="{FF2B5EF4-FFF2-40B4-BE49-F238E27FC236}">
                <a16:creationId xmlns:a16="http://schemas.microsoft.com/office/drawing/2014/main" id="{6AAF4356-51AC-CB4D-D128-048853742CF4}"/>
              </a:ext>
            </a:extLst>
          </p:cNvPr>
          <p:cNvPicPr>
            <a:picLocks noChangeAspect="1"/>
          </p:cNvPicPr>
          <p:nvPr/>
        </p:nvPicPr>
        <p:blipFill>
          <a:blip r:embed="rId4"/>
          <a:stretch>
            <a:fillRect/>
          </a:stretch>
        </p:blipFill>
        <p:spPr>
          <a:xfrm>
            <a:off x="762586" y="815340"/>
            <a:ext cx="7268308" cy="414528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10</Slides>
  <Notes>10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620</cp:revision>
  <dcterms:modified xsi:type="dcterms:W3CDTF">2024-10-05T13:33:17Z</dcterms:modified>
</cp:coreProperties>
</file>